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60" r:id="rId4"/>
  </p:sldMasterIdLst>
  <p:sldIdLst>
    <p:sldId id="282" r:id="rId5"/>
    <p:sldId id="283" r:id="rId6"/>
    <p:sldId id="284" r:id="rId7"/>
    <p:sldId id="285" r:id="rId8"/>
    <p:sldId id="293" r:id="rId9"/>
    <p:sldId id="287" r:id="rId10"/>
    <p:sldId id="288" r:id="rId11"/>
    <p:sldId id="289" r:id="rId12"/>
    <p:sldId id="290" r:id="rId13"/>
    <p:sldId id="294" r:id="rId14"/>
    <p:sldId id="295" r:id="rId15"/>
    <p:sldId id="296" r:id="rId16"/>
    <p:sldId id="292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4" autoAdjust="0"/>
    <p:restoredTop sz="94619" autoAdjust="0"/>
  </p:normalViewPr>
  <p:slideViewPr>
    <p:cSldViewPr snapToGrid="0">
      <p:cViewPr varScale="1">
        <p:scale>
          <a:sx n="86" d="100"/>
          <a:sy n="86" d="100"/>
        </p:scale>
        <p:origin x="422" y="53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5317A65-8390-4E3C-8A24-9C1005BCEABA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colorful2" csCatId="colorful" phldr="1"/>
      <dgm:spPr/>
      <dgm:t>
        <a:bodyPr/>
        <a:lstStyle/>
        <a:p>
          <a:endParaRPr lang="en-US"/>
        </a:p>
      </dgm:t>
    </dgm:pt>
    <dgm:pt modelId="{01B965F8-E325-43B3-80B3-B9D1E0388BA4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1"/>
            <a:t>Initial Dataset</a:t>
          </a:r>
        </a:p>
      </dgm:t>
    </dgm:pt>
    <dgm:pt modelId="{54BC3EB5-4779-4295-B263-A5EE4BC01C72}" type="parTrans" cxnId="{AE30458B-DAD5-4515-A0A8-7AF405483E95}">
      <dgm:prSet/>
      <dgm:spPr/>
      <dgm:t>
        <a:bodyPr/>
        <a:lstStyle/>
        <a:p>
          <a:endParaRPr lang="en-US"/>
        </a:p>
      </dgm:t>
    </dgm:pt>
    <dgm:pt modelId="{D9FB109A-2592-4A30-94DA-80D89CA21E17}" type="sibTrans" cxnId="{AE30458B-DAD5-4515-A0A8-7AF405483E95}">
      <dgm:prSet/>
      <dgm:spPr/>
      <dgm:t>
        <a:bodyPr/>
        <a:lstStyle/>
        <a:p>
          <a:endParaRPr lang="en-US"/>
        </a:p>
      </dgm:t>
    </dgm:pt>
    <dgm:pt modelId="{D456CB0D-7FD2-4EF8-BAE5-7BB68CBD569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The data was pulled from Kaggle.com.</a:t>
          </a:r>
        </a:p>
        <a:p>
          <a:pPr>
            <a:lnSpc>
              <a:spcPct val="100000"/>
            </a:lnSpc>
          </a:pPr>
          <a:r>
            <a:rPr lang="en-US"/>
            <a:t>It spanned from 2016-2019 and contained over 3 million record </a:t>
          </a:r>
        </a:p>
      </dgm:t>
    </dgm:pt>
    <dgm:pt modelId="{2CA6D229-346F-4A50-9D72-6871FD9014D2}" type="parTrans" cxnId="{DCC756BF-8846-411D-A43A-9DCD497855F5}">
      <dgm:prSet/>
      <dgm:spPr/>
      <dgm:t>
        <a:bodyPr/>
        <a:lstStyle/>
        <a:p>
          <a:endParaRPr lang="en-US"/>
        </a:p>
      </dgm:t>
    </dgm:pt>
    <dgm:pt modelId="{89661896-A979-48DD-8B17-88222238DBD0}" type="sibTrans" cxnId="{DCC756BF-8846-411D-A43A-9DCD497855F5}">
      <dgm:prSet/>
      <dgm:spPr/>
      <dgm:t>
        <a:bodyPr/>
        <a:lstStyle/>
        <a:p>
          <a:endParaRPr lang="en-US"/>
        </a:p>
      </dgm:t>
    </dgm:pt>
    <dgm:pt modelId="{E1C50BCF-4341-4FE3-909A-A05E62610686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1"/>
            <a:t>Building a Manageable Dataset</a:t>
          </a:r>
        </a:p>
      </dgm:t>
    </dgm:pt>
    <dgm:pt modelId="{37287D1C-9A77-4D5F-9D2B-78D65EC7BE06}" type="parTrans" cxnId="{C746E1DB-6C1C-4011-8F33-80397E2199E4}">
      <dgm:prSet/>
      <dgm:spPr/>
      <dgm:t>
        <a:bodyPr/>
        <a:lstStyle/>
        <a:p>
          <a:endParaRPr lang="en-US"/>
        </a:p>
      </dgm:t>
    </dgm:pt>
    <dgm:pt modelId="{DA290AD4-4CCE-4E29-8FD8-F344753A610C}" type="sibTrans" cxnId="{C746E1DB-6C1C-4011-8F33-80397E2199E4}">
      <dgm:prSet/>
      <dgm:spPr/>
      <dgm:t>
        <a:bodyPr/>
        <a:lstStyle/>
        <a:p>
          <a:endParaRPr lang="en-US"/>
        </a:p>
      </dgm:t>
    </dgm:pt>
    <dgm:pt modelId="{022A9CC9-DE66-45F5-BC7C-F82FCC7EA29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Filtered to include 2019</a:t>
          </a:r>
        </a:p>
        <a:p>
          <a:pPr>
            <a:lnSpc>
              <a:spcPct val="100000"/>
            </a:lnSpc>
          </a:pPr>
          <a:r>
            <a:rPr lang="en-US"/>
            <a:t>Removed unwanted columns</a:t>
          </a:r>
        </a:p>
        <a:p>
          <a:pPr>
            <a:lnSpc>
              <a:spcPct val="100000"/>
            </a:lnSpc>
          </a:pPr>
          <a:r>
            <a:rPr lang="en-US"/>
            <a:t>Removed  null responses and NAs</a:t>
          </a:r>
        </a:p>
      </dgm:t>
    </dgm:pt>
    <dgm:pt modelId="{226D4D88-ED77-4EAA-AB66-FF7829EF4692}" type="parTrans" cxnId="{76C2B31A-D28D-4419-9C6D-6AF2C31AACB5}">
      <dgm:prSet/>
      <dgm:spPr/>
      <dgm:t>
        <a:bodyPr/>
        <a:lstStyle/>
        <a:p>
          <a:endParaRPr lang="en-US"/>
        </a:p>
      </dgm:t>
    </dgm:pt>
    <dgm:pt modelId="{6B616B54-4F7E-4C19-AB07-CF929DE0226E}" type="sibTrans" cxnId="{76C2B31A-D28D-4419-9C6D-6AF2C31AACB5}">
      <dgm:prSet/>
      <dgm:spPr/>
      <dgm:t>
        <a:bodyPr/>
        <a:lstStyle/>
        <a:p>
          <a:endParaRPr lang="en-US"/>
        </a:p>
      </dgm:t>
    </dgm:pt>
    <dgm:pt modelId="{E25CB8D7-2E39-4D62-85A9-BEB48A46DBE6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1"/>
            <a:t>Final Data Analysis Focus</a:t>
          </a:r>
        </a:p>
      </dgm:t>
    </dgm:pt>
    <dgm:pt modelId="{864BA4B8-618E-4E49-A6C4-E31689422AD4}" type="parTrans" cxnId="{F4C8ED5B-F2B8-499C-B1A5-085EC230F845}">
      <dgm:prSet/>
      <dgm:spPr/>
      <dgm:t>
        <a:bodyPr/>
        <a:lstStyle/>
        <a:p>
          <a:endParaRPr lang="en-US"/>
        </a:p>
      </dgm:t>
    </dgm:pt>
    <dgm:pt modelId="{6EF84E7B-CD53-49F5-9901-898CB2DB0284}" type="sibTrans" cxnId="{F4C8ED5B-F2B8-499C-B1A5-085EC230F845}">
      <dgm:prSet/>
      <dgm:spPr/>
      <dgm:t>
        <a:bodyPr/>
        <a:lstStyle/>
        <a:p>
          <a:endParaRPr lang="en-US"/>
        </a:p>
      </dgm:t>
    </dgm:pt>
    <dgm:pt modelId="{FEA0EDC1-022C-43AF-809A-43A91E8CBF1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Individual States</a:t>
          </a:r>
        </a:p>
        <a:p>
          <a:pPr>
            <a:lnSpc>
              <a:spcPct val="100000"/>
            </a:lnSpc>
          </a:pPr>
          <a:r>
            <a:rPr lang="en-US"/>
            <a:t>Hour Accidents occurred</a:t>
          </a:r>
        </a:p>
        <a:p>
          <a:pPr>
            <a:lnSpc>
              <a:spcPct val="100000"/>
            </a:lnSpc>
          </a:pPr>
          <a:r>
            <a:rPr lang="en-US"/>
            <a:t>Day of the Week</a:t>
          </a:r>
        </a:p>
        <a:p>
          <a:pPr>
            <a:lnSpc>
              <a:spcPct val="100000"/>
            </a:lnSpc>
          </a:pPr>
          <a:r>
            <a:rPr lang="en-US"/>
            <a:t>Top 10 dates accidents occurred</a:t>
          </a:r>
        </a:p>
        <a:p>
          <a:pPr>
            <a:lnSpc>
              <a:spcPct val="100000"/>
            </a:lnSpc>
          </a:pPr>
          <a:r>
            <a:rPr lang="en-US"/>
            <a:t>Overall view of the total accidents across the US</a:t>
          </a:r>
        </a:p>
        <a:p>
          <a:pPr>
            <a:lnSpc>
              <a:spcPct val="100000"/>
            </a:lnSpc>
          </a:pPr>
          <a:r>
            <a:rPr lang="en-US"/>
            <a:t> </a:t>
          </a:r>
        </a:p>
      </dgm:t>
    </dgm:pt>
    <dgm:pt modelId="{559973B4-D0F4-4A49-A038-9D777A950745}" type="parTrans" cxnId="{3CE090A0-12C1-4496-AFA5-7B8A87A738BD}">
      <dgm:prSet/>
      <dgm:spPr/>
      <dgm:t>
        <a:bodyPr/>
        <a:lstStyle/>
        <a:p>
          <a:endParaRPr lang="en-US"/>
        </a:p>
      </dgm:t>
    </dgm:pt>
    <dgm:pt modelId="{07076A80-BF1A-4A31-9612-2DC93C15CE8D}" type="sibTrans" cxnId="{3CE090A0-12C1-4496-AFA5-7B8A87A738BD}">
      <dgm:prSet/>
      <dgm:spPr/>
      <dgm:t>
        <a:bodyPr/>
        <a:lstStyle/>
        <a:p>
          <a:endParaRPr lang="en-US"/>
        </a:p>
      </dgm:t>
    </dgm:pt>
    <dgm:pt modelId="{2F2BE277-F681-4CB5-BCBC-299F7BBDB3A3}" type="pres">
      <dgm:prSet presAssocID="{05317A65-8390-4E3C-8A24-9C1005BCEABA}" presName="root" presStyleCnt="0">
        <dgm:presLayoutVars>
          <dgm:dir/>
          <dgm:resizeHandles val="exact"/>
        </dgm:presLayoutVars>
      </dgm:prSet>
      <dgm:spPr/>
    </dgm:pt>
    <dgm:pt modelId="{1AF2EE3A-F497-4E92-87BC-24617ACF974A}" type="pres">
      <dgm:prSet presAssocID="{01B965F8-E325-43B3-80B3-B9D1E0388BA4}" presName="compNode" presStyleCnt="0"/>
      <dgm:spPr/>
    </dgm:pt>
    <dgm:pt modelId="{A4B5C666-1BC1-4FA8-946C-CCCEA6DEC69C}" type="pres">
      <dgm:prSet presAssocID="{01B965F8-E325-43B3-80B3-B9D1E0388BA4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33E591E0-7380-4DF5-96C2-4F314AB360DB}" type="pres">
      <dgm:prSet presAssocID="{01B965F8-E325-43B3-80B3-B9D1E0388BA4}" presName="iconSpace" presStyleCnt="0"/>
      <dgm:spPr/>
    </dgm:pt>
    <dgm:pt modelId="{563C9F38-A986-4352-944B-BB0CD28C20C8}" type="pres">
      <dgm:prSet presAssocID="{01B965F8-E325-43B3-80B3-B9D1E0388BA4}" presName="parTx" presStyleLbl="revTx" presStyleIdx="0" presStyleCnt="6">
        <dgm:presLayoutVars>
          <dgm:chMax val="0"/>
          <dgm:chPref val="0"/>
        </dgm:presLayoutVars>
      </dgm:prSet>
      <dgm:spPr/>
    </dgm:pt>
    <dgm:pt modelId="{FAE29036-0C3B-4E05-A815-646A77B9FD53}" type="pres">
      <dgm:prSet presAssocID="{01B965F8-E325-43B3-80B3-B9D1E0388BA4}" presName="txSpace" presStyleCnt="0"/>
      <dgm:spPr/>
    </dgm:pt>
    <dgm:pt modelId="{F8169D12-F16F-42AC-BA5C-BBAE3DA1FBCB}" type="pres">
      <dgm:prSet presAssocID="{01B965F8-E325-43B3-80B3-B9D1E0388BA4}" presName="desTx" presStyleLbl="revTx" presStyleIdx="1" presStyleCnt="6">
        <dgm:presLayoutVars/>
      </dgm:prSet>
      <dgm:spPr/>
    </dgm:pt>
    <dgm:pt modelId="{EEF05A06-FBD5-42B4-A019-B89BAAB54ED2}" type="pres">
      <dgm:prSet presAssocID="{D9FB109A-2592-4A30-94DA-80D89CA21E17}" presName="sibTrans" presStyleCnt="0"/>
      <dgm:spPr/>
    </dgm:pt>
    <dgm:pt modelId="{186B761E-AAF1-45B1-9D98-76696E94BDDE}" type="pres">
      <dgm:prSet presAssocID="{E1C50BCF-4341-4FE3-909A-A05E62610686}" presName="compNode" presStyleCnt="0"/>
      <dgm:spPr/>
    </dgm:pt>
    <dgm:pt modelId="{C89A0F0A-5D38-45B8-83EE-FBB3932EDAD6}" type="pres">
      <dgm:prSet presAssocID="{E1C50BCF-4341-4FE3-909A-A05E62610686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ilter"/>
        </a:ext>
      </dgm:extLst>
    </dgm:pt>
    <dgm:pt modelId="{A0C6232C-C2E3-48DD-B4CC-E660A19C4AB4}" type="pres">
      <dgm:prSet presAssocID="{E1C50BCF-4341-4FE3-909A-A05E62610686}" presName="iconSpace" presStyleCnt="0"/>
      <dgm:spPr/>
    </dgm:pt>
    <dgm:pt modelId="{558BB83D-9B85-4CDD-B2B0-A3855FCE32EC}" type="pres">
      <dgm:prSet presAssocID="{E1C50BCF-4341-4FE3-909A-A05E62610686}" presName="parTx" presStyleLbl="revTx" presStyleIdx="2" presStyleCnt="6">
        <dgm:presLayoutVars>
          <dgm:chMax val="0"/>
          <dgm:chPref val="0"/>
        </dgm:presLayoutVars>
      </dgm:prSet>
      <dgm:spPr/>
    </dgm:pt>
    <dgm:pt modelId="{13D33898-ED57-4CCB-9867-9D58FF3E57E7}" type="pres">
      <dgm:prSet presAssocID="{E1C50BCF-4341-4FE3-909A-A05E62610686}" presName="txSpace" presStyleCnt="0"/>
      <dgm:spPr/>
    </dgm:pt>
    <dgm:pt modelId="{4F7F6FCD-C2C8-435D-84D4-FFBD93780BB5}" type="pres">
      <dgm:prSet presAssocID="{E1C50BCF-4341-4FE3-909A-A05E62610686}" presName="desTx" presStyleLbl="revTx" presStyleIdx="3" presStyleCnt="6">
        <dgm:presLayoutVars/>
      </dgm:prSet>
      <dgm:spPr/>
    </dgm:pt>
    <dgm:pt modelId="{7613AF6F-ED87-47B5-810F-E1EF7B6089D5}" type="pres">
      <dgm:prSet presAssocID="{DA290AD4-4CCE-4E29-8FD8-F344753A610C}" presName="sibTrans" presStyleCnt="0"/>
      <dgm:spPr/>
    </dgm:pt>
    <dgm:pt modelId="{15656397-F177-439D-88DF-A301FE520C57}" type="pres">
      <dgm:prSet presAssocID="{E25CB8D7-2E39-4D62-85A9-BEB48A46DBE6}" presName="compNode" presStyleCnt="0"/>
      <dgm:spPr/>
    </dgm:pt>
    <dgm:pt modelId="{A643432C-DA0E-43BD-886F-C5EC5A3A070E}" type="pres">
      <dgm:prSet presAssocID="{E25CB8D7-2E39-4D62-85A9-BEB48A46DBE6}" presName="iconRect" presStyleLbl="node1" presStyleIdx="2" presStyleCnt="3"/>
      <dgm:spPr>
        <a:blipFill rotWithShape="1"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87A1B831-4A8A-456C-B6CE-6BAC5783E5F9}" type="pres">
      <dgm:prSet presAssocID="{E25CB8D7-2E39-4D62-85A9-BEB48A46DBE6}" presName="iconSpace" presStyleCnt="0"/>
      <dgm:spPr/>
    </dgm:pt>
    <dgm:pt modelId="{D8970665-FFA3-46F5-8555-9AFF92A76B5E}" type="pres">
      <dgm:prSet presAssocID="{E25CB8D7-2E39-4D62-85A9-BEB48A46DBE6}" presName="parTx" presStyleLbl="revTx" presStyleIdx="4" presStyleCnt="6">
        <dgm:presLayoutVars>
          <dgm:chMax val="0"/>
          <dgm:chPref val="0"/>
        </dgm:presLayoutVars>
      </dgm:prSet>
      <dgm:spPr/>
    </dgm:pt>
    <dgm:pt modelId="{D9F5958E-4350-4DE3-9EF6-2999F6276C91}" type="pres">
      <dgm:prSet presAssocID="{E25CB8D7-2E39-4D62-85A9-BEB48A46DBE6}" presName="txSpace" presStyleCnt="0"/>
      <dgm:spPr/>
    </dgm:pt>
    <dgm:pt modelId="{95B31B4D-E1F1-47CF-AC79-62289EFE50AF}" type="pres">
      <dgm:prSet presAssocID="{E25CB8D7-2E39-4D62-85A9-BEB48A46DBE6}" presName="desTx" presStyleLbl="revTx" presStyleIdx="5" presStyleCnt="6">
        <dgm:presLayoutVars/>
      </dgm:prSet>
      <dgm:spPr/>
    </dgm:pt>
  </dgm:ptLst>
  <dgm:cxnLst>
    <dgm:cxn modelId="{76C2B31A-D28D-4419-9C6D-6AF2C31AACB5}" srcId="{E1C50BCF-4341-4FE3-909A-A05E62610686}" destId="{022A9CC9-DE66-45F5-BC7C-F82FCC7EA29A}" srcOrd="0" destOrd="0" parTransId="{226D4D88-ED77-4EAA-AB66-FF7829EF4692}" sibTransId="{6B616B54-4F7E-4C19-AB07-CF929DE0226E}"/>
    <dgm:cxn modelId="{0DC86539-8578-4E40-8C20-DD83000DCFEE}" type="presOf" srcId="{E1C50BCF-4341-4FE3-909A-A05E62610686}" destId="{558BB83D-9B85-4CDD-B2B0-A3855FCE32EC}" srcOrd="0" destOrd="0" presId="urn:microsoft.com/office/officeart/2018/5/layout/CenteredIconLabelDescriptionList"/>
    <dgm:cxn modelId="{F4C8ED5B-F2B8-499C-B1A5-085EC230F845}" srcId="{05317A65-8390-4E3C-8A24-9C1005BCEABA}" destId="{E25CB8D7-2E39-4D62-85A9-BEB48A46DBE6}" srcOrd="2" destOrd="0" parTransId="{864BA4B8-618E-4E49-A6C4-E31689422AD4}" sibTransId="{6EF84E7B-CD53-49F5-9901-898CB2DB0284}"/>
    <dgm:cxn modelId="{AE30458B-DAD5-4515-A0A8-7AF405483E95}" srcId="{05317A65-8390-4E3C-8A24-9C1005BCEABA}" destId="{01B965F8-E325-43B3-80B3-B9D1E0388BA4}" srcOrd="0" destOrd="0" parTransId="{54BC3EB5-4779-4295-B263-A5EE4BC01C72}" sibTransId="{D9FB109A-2592-4A30-94DA-80D89CA21E17}"/>
    <dgm:cxn modelId="{8B34D794-61B4-4397-9D13-78557C902117}" type="presOf" srcId="{D456CB0D-7FD2-4EF8-BAE5-7BB68CBD569C}" destId="{F8169D12-F16F-42AC-BA5C-BBAE3DA1FBCB}" srcOrd="0" destOrd="0" presId="urn:microsoft.com/office/officeart/2018/5/layout/CenteredIconLabelDescriptionList"/>
    <dgm:cxn modelId="{3CE090A0-12C1-4496-AFA5-7B8A87A738BD}" srcId="{E25CB8D7-2E39-4D62-85A9-BEB48A46DBE6}" destId="{FEA0EDC1-022C-43AF-809A-43A91E8CBF17}" srcOrd="0" destOrd="0" parTransId="{559973B4-D0F4-4A49-A038-9D777A950745}" sibTransId="{07076A80-BF1A-4A31-9612-2DC93C15CE8D}"/>
    <dgm:cxn modelId="{6BE408AB-0488-4BEE-86EE-72F1CD83E6B7}" type="presOf" srcId="{05317A65-8390-4E3C-8A24-9C1005BCEABA}" destId="{2F2BE277-F681-4CB5-BCBC-299F7BBDB3A3}" srcOrd="0" destOrd="0" presId="urn:microsoft.com/office/officeart/2018/5/layout/CenteredIconLabelDescriptionList"/>
    <dgm:cxn modelId="{DCC756BF-8846-411D-A43A-9DCD497855F5}" srcId="{01B965F8-E325-43B3-80B3-B9D1E0388BA4}" destId="{D456CB0D-7FD2-4EF8-BAE5-7BB68CBD569C}" srcOrd="0" destOrd="0" parTransId="{2CA6D229-346F-4A50-9D72-6871FD9014D2}" sibTransId="{89661896-A979-48DD-8B17-88222238DBD0}"/>
    <dgm:cxn modelId="{E24E65CA-9554-4F6B-8ECB-A5E107D85027}" type="presOf" srcId="{FEA0EDC1-022C-43AF-809A-43A91E8CBF17}" destId="{95B31B4D-E1F1-47CF-AC79-62289EFE50AF}" srcOrd="0" destOrd="0" presId="urn:microsoft.com/office/officeart/2018/5/layout/CenteredIconLabelDescriptionList"/>
    <dgm:cxn modelId="{C746E1DB-6C1C-4011-8F33-80397E2199E4}" srcId="{05317A65-8390-4E3C-8A24-9C1005BCEABA}" destId="{E1C50BCF-4341-4FE3-909A-A05E62610686}" srcOrd="1" destOrd="0" parTransId="{37287D1C-9A77-4D5F-9D2B-78D65EC7BE06}" sibTransId="{DA290AD4-4CCE-4E29-8FD8-F344753A610C}"/>
    <dgm:cxn modelId="{79C5B0E2-F4E5-4C73-8DFA-E83D41795D18}" type="presOf" srcId="{E25CB8D7-2E39-4D62-85A9-BEB48A46DBE6}" destId="{D8970665-FFA3-46F5-8555-9AFF92A76B5E}" srcOrd="0" destOrd="0" presId="urn:microsoft.com/office/officeart/2018/5/layout/CenteredIconLabelDescriptionList"/>
    <dgm:cxn modelId="{0A900DE3-D9ED-431F-AEC7-A108B39E062A}" type="presOf" srcId="{022A9CC9-DE66-45F5-BC7C-F82FCC7EA29A}" destId="{4F7F6FCD-C2C8-435D-84D4-FFBD93780BB5}" srcOrd="0" destOrd="0" presId="urn:microsoft.com/office/officeart/2018/5/layout/CenteredIconLabelDescriptionList"/>
    <dgm:cxn modelId="{856E67F7-D85E-4887-89A9-8ED920C833E5}" type="presOf" srcId="{01B965F8-E325-43B3-80B3-B9D1E0388BA4}" destId="{563C9F38-A986-4352-944B-BB0CD28C20C8}" srcOrd="0" destOrd="0" presId="urn:microsoft.com/office/officeart/2018/5/layout/CenteredIconLabelDescriptionList"/>
    <dgm:cxn modelId="{5F3324F2-9FD0-44A8-874E-E342251B76C3}" type="presParOf" srcId="{2F2BE277-F681-4CB5-BCBC-299F7BBDB3A3}" destId="{1AF2EE3A-F497-4E92-87BC-24617ACF974A}" srcOrd="0" destOrd="0" presId="urn:microsoft.com/office/officeart/2018/5/layout/CenteredIconLabelDescriptionList"/>
    <dgm:cxn modelId="{B2E6711B-3DAF-4FA8-89A5-177B4D92207A}" type="presParOf" srcId="{1AF2EE3A-F497-4E92-87BC-24617ACF974A}" destId="{A4B5C666-1BC1-4FA8-946C-CCCEA6DEC69C}" srcOrd="0" destOrd="0" presId="urn:microsoft.com/office/officeart/2018/5/layout/CenteredIconLabelDescriptionList"/>
    <dgm:cxn modelId="{872822A2-52D2-459A-9CCF-170CACD221F6}" type="presParOf" srcId="{1AF2EE3A-F497-4E92-87BC-24617ACF974A}" destId="{33E591E0-7380-4DF5-96C2-4F314AB360DB}" srcOrd="1" destOrd="0" presId="urn:microsoft.com/office/officeart/2018/5/layout/CenteredIconLabelDescriptionList"/>
    <dgm:cxn modelId="{11F8C08C-CCD7-47C2-A7D8-BA9D129ABDB2}" type="presParOf" srcId="{1AF2EE3A-F497-4E92-87BC-24617ACF974A}" destId="{563C9F38-A986-4352-944B-BB0CD28C20C8}" srcOrd="2" destOrd="0" presId="urn:microsoft.com/office/officeart/2018/5/layout/CenteredIconLabelDescriptionList"/>
    <dgm:cxn modelId="{28FBF4F9-F228-489C-8F35-1C32DFDEF900}" type="presParOf" srcId="{1AF2EE3A-F497-4E92-87BC-24617ACF974A}" destId="{FAE29036-0C3B-4E05-A815-646A77B9FD53}" srcOrd="3" destOrd="0" presId="urn:microsoft.com/office/officeart/2018/5/layout/CenteredIconLabelDescriptionList"/>
    <dgm:cxn modelId="{74BC2C69-A283-4068-A524-19AF3B3BFC49}" type="presParOf" srcId="{1AF2EE3A-F497-4E92-87BC-24617ACF974A}" destId="{F8169D12-F16F-42AC-BA5C-BBAE3DA1FBCB}" srcOrd="4" destOrd="0" presId="urn:microsoft.com/office/officeart/2018/5/layout/CenteredIconLabelDescriptionList"/>
    <dgm:cxn modelId="{FA6C456C-A049-4397-8FB8-76AA53856A60}" type="presParOf" srcId="{2F2BE277-F681-4CB5-BCBC-299F7BBDB3A3}" destId="{EEF05A06-FBD5-42B4-A019-B89BAAB54ED2}" srcOrd="1" destOrd="0" presId="urn:microsoft.com/office/officeart/2018/5/layout/CenteredIconLabelDescriptionList"/>
    <dgm:cxn modelId="{0DD4DFEE-FAD2-46C2-9F20-DF2E5FE91E62}" type="presParOf" srcId="{2F2BE277-F681-4CB5-BCBC-299F7BBDB3A3}" destId="{186B761E-AAF1-45B1-9D98-76696E94BDDE}" srcOrd="2" destOrd="0" presId="urn:microsoft.com/office/officeart/2018/5/layout/CenteredIconLabelDescriptionList"/>
    <dgm:cxn modelId="{C241983D-301B-48F3-83E4-DF4B7E52F849}" type="presParOf" srcId="{186B761E-AAF1-45B1-9D98-76696E94BDDE}" destId="{C89A0F0A-5D38-45B8-83EE-FBB3932EDAD6}" srcOrd="0" destOrd="0" presId="urn:microsoft.com/office/officeart/2018/5/layout/CenteredIconLabelDescriptionList"/>
    <dgm:cxn modelId="{845146A6-066E-4215-8ACE-C772A8009233}" type="presParOf" srcId="{186B761E-AAF1-45B1-9D98-76696E94BDDE}" destId="{A0C6232C-C2E3-48DD-B4CC-E660A19C4AB4}" srcOrd="1" destOrd="0" presId="urn:microsoft.com/office/officeart/2018/5/layout/CenteredIconLabelDescriptionList"/>
    <dgm:cxn modelId="{4DF75B61-A8AC-418E-8C2B-6BF6A3838A0E}" type="presParOf" srcId="{186B761E-AAF1-45B1-9D98-76696E94BDDE}" destId="{558BB83D-9B85-4CDD-B2B0-A3855FCE32EC}" srcOrd="2" destOrd="0" presId="urn:microsoft.com/office/officeart/2018/5/layout/CenteredIconLabelDescriptionList"/>
    <dgm:cxn modelId="{9D41D3EF-0DFC-46F4-BB0A-C588AC4D3CF6}" type="presParOf" srcId="{186B761E-AAF1-45B1-9D98-76696E94BDDE}" destId="{13D33898-ED57-4CCB-9867-9D58FF3E57E7}" srcOrd="3" destOrd="0" presId="urn:microsoft.com/office/officeart/2018/5/layout/CenteredIconLabelDescriptionList"/>
    <dgm:cxn modelId="{FDC47BD6-46D2-4309-BE72-C759A1FDF12C}" type="presParOf" srcId="{186B761E-AAF1-45B1-9D98-76696E94BDDE}" destId="{4F7F6FCD-C2C8-435D-84D4-FFBD93780BB5}" srcOrd="4" destOrd="0" presId="urn:microsoft.com/office/officeart/2018/5/layout/CenteredIconLabelDescriptionList"/>
    <dgm:cxn modelId="{D62EBE47-0890-45D8-B012-9C2AB01DD24F}" type="presParOf" srcId="{2F2BE277-F681-4CB5-BCBC-299F7BBDB3A3}" destId="{7613AF6F-ED87-47B5-810F-E1EF7B6089D5}" srcOrd="3" destOrd="0" presId="urn:microsoft.com/office/officeart/2018/5/layout/CenteredIconLabelDescriptionList"/>
    <dgm:cxn modelId="{0B699F2B-1BD8-43E3-8CA3-3EE028F97654}" type="presParOf" srcId="{2F2BE277-F681-4CB5-BCBC-299F7BBDB3A3}" destId="{15656397-F177-439D-88DF-A301FE520C57}" srcOrd="4" destOrd="0" presId="urn:microsoft.com/office/officeart/2018/5/layout/CenteredIconLabelDescriptionList"/>
    <dgm:cxn modelId="{7D2F8B59-1641-4A03-A53C-EFF4CEBCC5B4}" type="presParOf" srcId="{15656397-F177-439D-88DF-A301FE520C57}" destId="{A643432C-DA0E-43BD-886F-C5EC5A3A070E}" srcOrd="0" destOrd="0" presId="urn:microsoft.com/office/officeart/2018/5/layout/CenteredIconLabelDescriptionList"/>
    <dgm:cxn modelId="{41F539A9-D140-4424-BAE0-08945475C411}" type="presParOf" srcId="{15656397-F177-439D-88DF-A301FE520C57}" destId="{87A1B831-4A8A-456C-B6CE-6BAC5783E5F9}" srcOrd="1" destOrd="0" presId="urn:microsoft.com/office/officeart/2018/5/layout/CenteredIconLabelDescriptionList"/>
    <dgm:cxn modelId="{3EBEEED9-2EB7-4BDD-BDEC-2114806F060C}" type="presParOf" srcId="{15656397-F177-439D-88DF-A301FE520C57}" destId="{D8970665-FFA3-46F5-8555-9AFF92A76B5E}" srcOrd="2" destOrd="0" presId="urn:microsoft.com/office/officeart/2018/5/layout/CenteredIconLabelDescriptionList"/>
    <dgm:cxn modelId="{565D3354-C62F-4229-8F5F-102A453654A4}" type="presParOf" srcId="{15656397-F177-439D-88DF-A301FE520C57}" destId="{D9F5958E-4350-4DE3-9EF6-2999F6276C91}" srcOrd="3" destOrd="0" presId="urn:microsoft.com/office/officeart/2018/5/layout/CenteredIconLabelDescriptionList"/>
    <dgm:cxn modelId="{93E03C61-95AC-45CE-B766-1B71CB2EB0D6}" type="presParOf" srcId="{15656397-F177-439D-88DF-A301FE520C57}" destId="{95B31B4D-E1F1-47CF-AC79-62289EFE50AF}" srcOrd="4" destOrd="0" presId="urn:microsoft.com/office/officeart/2018/5/layout/CenteredIconLabelDescriptionList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4B5C666-1BC1-4FA8-946C-CCCEA6DEC69C}">
      <dsp:nvSpPr>
        <dsp:cNvPr id="0" name=""/>
        <dsp:cNvSpPr/>
      </dsp:nvSpPr>
      <dsp:spPr>
        <a:xfrm>
          <a:off x="1076969" y="77447"/>
          <a:ext cx="1150594" cy="115059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3C9F38-A986-4352-944B-BB0CD28C20C8}">
      <dsp:nvSpPr>
        <dsp:cNvPr id="0" name=""/>
        <dsp:cNvSpPr/>
      </dsp:nvSpPr>
      <dsp:spPr>
        <a:xfrm>
          <a:off x="8560" y="1385395"/>
          <a:ext cx="3287411" cy="4931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900" b="1" kern="1200"/>
            <a:t>Initial Dataset</a:t>
          </a:r>
        </a:p>
      </dsp:txBody>
      <dsp:txXfrm>
        <a:off x="8560" y="1385395"/>
        <a:ext cx="3287411" cy="493111"/>
      </dsp:txXfrm>
    </dsp:sp>
    <dsp:sp modelId="{F8169D12-F16F-42AC-BA5C-BBAE3DA1FBCB}">
      <dsp:nvSpPr>
        <dsp:cNvPr id="0" name=""/>
        <dsp:cNvSpPr/>
      </dsp:nvSpPr>
      <dsp:spPr>
        <a:xfrm>
          <a:off x="8560" y="1951694"/>
          <a:ext cx="3287411" cy="17851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The data was pulled from Kaggle.com.</a:t>
          </a:r>
        </a:p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It spanned from 2016-2019 and contained over 3 million record </a:t>
          </a:r>
        </a:p>
      </dsp:txBody>
      <dsp:txXfrm>
        <a:off x="8560" y="1951694"/>
        <a:ext cx="3287411" cy="1785138"/>
      </dsp:txXfrm>
    </dsp:sp>
    <dsp:sp modelId="{C89A0F0A-5D38-45B8-83EE-FBB3932EDAD6}">
      <dsp:nvSpPr>
        <dsp:cNvPr id="0" name=""/>
        <dsp:cNvSpPr/>
      </dsp:nvSpPr>
      <dsp:spPr>
        <a:xfrm>
          <a:off x="4939677" y="77447"/>
          <a:ext cx="1150594" cy="115059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58BB83D-9B85-4CDD-B2B0-A3855FCE32EC}">
      <dsp:nvSpPr>
        <dsp:cNvPr id="0" name=""/>
        <dsp:cNvSpPr/>
      </dsp:nvSpPr>
      <dsp:spPr>
        <a:xfrm>
          <a:off x="3871269" y="1385395"/>
          <a:ext cx="3287411" cy="4931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900" b="1" kern="1200"/>
            <a:t>Building a Manageable Dataset</a:t>
          </a:r>
        </a:p>
      </dsp:txBody>
      <dsp:txXfrm>
        <a:off x="3871269" y="1385395"/>
        <a:ext cx="3287411" cy="493111"/>
      </dsp:txXfrm>
    </dsp:sp>
    <dsp:sp modelId="{4F7F6FCD-C2C8-435D-84D4-FFBD93780BB5}">
      <dsp:nvSpPr>
        <dsp:cNvPr id="0" name=""/>
        <dsp:cNvSpPr/>
      </dsp:nvSpPr>
      <dsp:spPr>
        <a:xfrm>
          <a:off x="3871269" y="1951694"/>
          <a:ext cx="3287411" cy="17851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Filtered to include 2019</a:t>
          </a:r>
        </a:p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Removed unwanted columns</a:t>
          </a:r>
        </a:p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Removed  null responses and NAs</a:t>
          </a:r>
        </a:p>
      </dsp:txBody>
      <dsp:txXfrm>
        <a:off x="3871269" y="1951694"/>
        <a:ext cx="3287411" cy="1785138"/>
      </dsp:txXfrm>
    </dsp:sp>
    <dsp:sp modelId="{A643432C-DA0E-43BD-886F-C5EC5A3A070E}">
      <dsp:nvSpPr>
        <dsp:cNvPr id="0" name=""/>
        <dsp:cNvSpPr/>
      </dsp:nvSpPr>
      <dsp:spPr>
        <a:xfrm>
          <a:off x="8802386" y="77447"/>
          <a:ext cx="1150594" cy="1150594"/>
        </a:xfrm>
        <a:prstGeom prst="rect">
          <a:avLst/>
        </a:prstGeom>
        <a:blipFill rotWithShape="1"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970665-FFA3-46F5-8555-9AFF92A76B5E}">
      <dsp:nvSpPr>
        <dsp:cNvPr id="0" name=""/>
        <dsp:cNvSpPr/>
      </dsp:nvSpPr>
      <dsp:spPr>
        <a:xfrm>
          <a:off x="7733977" y="1385395"/>
          <a:ext cx="3287411" cy="4931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900" b="1" kern="1200"/>
            <a:t>Final Data Analysis Focus</a:t>
          </a:r>
        </a:p>
      </dsp:txBody>
      <dsp:txXfrm>
        <a:off x="7733977" y="1385395"/>
        <a:ext cx="3287411" cy="493111"/>
      </dsp:txXfrm>
    </dsp:sp>
    <dsp:sp modelId="{95B31B4D-E1F1-47CF-AC79-62289EFE50AF}">
      <dsp:nvSpPr>
        <dsp:cNvPr id="0" name=""/>
        <dsp:cNvSpPr/>
      </dsp:nvSpPr>
      <dsp:spPr>
        <a:xfrm>
          <a:off x="7733977" y="1951694"/>
          <a:ext cx="3287411" cy="17851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Individual States</a:t>
          </a:r>
        </a:p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Hour Accidents occurred</a:t>
          </a:r>
        </a:p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Day of the Week</a:t>
          </a:r>
        </a:p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Top 10 dates accidents occurred</a:t>
          </a:r>
        </a:p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Overall view of the total accidents across the US</a:t>
          </a:r>
        </a:p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 </a:t>
          </a:r>
        </a:p>
      </dsp:txBody>
      <dsp:txXfrm>
        <a:off x="7733977" y="1951694"/>
        <a:ext cx="3287411" cy="178513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4/7/2020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1332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4/7/2020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39777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4/7/2020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36802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4/7/2020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51169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4/7/2020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93861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4/7/2020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59939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4/7/2020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71746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4/7/2020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81431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4/7/2020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78172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4/7/2020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8557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4/7/2020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91465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4/7/2020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8978907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4" Type="http://schemas.openxmlformats.org/officeDocument/2006/relationships/hyperlink" Target="https://www.needpix.com/photo/1529591/accident-car-collision-laugh-fun-quarrel-bicycle-bluecar-redcar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6B695AA2-4B70-477F-AF90-536B720A1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340BF004-F87E-4228-9227-B974A7D1DBF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0000"/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r="3112" b="1"/>
          <a:stretch/>
        </p:blipFill>
        <p:spPr>
          <a:xfrm>
            <a:off x="1" y="-119271"/>
            <a:ext cx="1219169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1FC5398-C628-478A-822A-BE6CBC5155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5201" y="1020431"/>
            <a:ext cx="10225530" cy="1475013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tx1"/>
                </a:solidFill>
              </a:rPr>
              <a:t>US Traffic Accidents in 2019: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730D41-D3A4-4CFC-91DC-62E6A5AE50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5200" y="2495445"/>
            <a:ext cx="10225530" cy="59032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A Data Exploration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9864E8-79F7-4BC7-82C5-786C2A7FE99F}"/>
              </a:ext>
            </a:extLst>
          </p:cNvPr>
          <p:cNvSpPr txBox="1"/>
          <p:nvPr/>
        </p:nvSpPr>
        <p:spPr>
          <a:xfrm>
            <a:off x="8706678" y="5068957"/>
            <a:ext cx="2971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Presented by:</a:t>
            </a:r>
          </a:p>
          <a:p>
            <a:endParaRPr lang="en-US" dirty="0"/>
          </a:p>
          <a:p>
            <a:r>
              <a:rPr lang="en-US"/>
              <a:t>Sue Young and Tricia </a:t>
            </a:r>
            <a:r>
              <a:rPr lang="en-US" dirty="0"/>
              <a:t>Miller</a:t>
            </a:r>
          </a:p>
        </p:txBody>
      </p:sp>
    </p:spTree>
    <p:extLst>
      <p:ext uri="{BB962C8B-B14F-4D97-AF65-F5344CB8AC3E}">
        <p14:creationId xmlns:p14="http://schemas.microsoft.com/office/powerpoint/2010/main" val="6748736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E6C8E6EB-4C59-429B-97E4-72A058CFC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5B90362-AFCC-46A9-B41C-A257A8C5B3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71EF7F1-38BA-471D-8CD4-2A9AE8E35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CED7894-4F62-4A6C-8DB5-DB5BE08E9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8E49D8-479C-4689-8B29-9F1143D293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3433" y="702156"/>
            <a:ext cx="3568661" cy="118872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 b="0" kern="1200" cap="all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Under the hood</a:t>
            </a:r>
          </a:p>
        </p:txBody>
      </p:sp>
      <p:pic>
        <p:nvPicPr>
          <p:cNvPr id="6" name="Content Placeholder 5" descr="A drawing of a cartoon character&#10;&#10;Description automatically generated">
            <a:extLst>
              <a:ext uri="{FF2B5EF4-FFF2-40B4-BE49-F238E27FC236}">
                <a16:creationId xmlns:a16="http://schemas.microsoft.com/office/drawing/2014/main" id="{4D56B740-51C5-45D5-BCD4-E6CBAD8BFB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8772" r="2" b="1443"/>
          <a:stretch/>
        </p:blipFill>
        <p:spPr>
          <a:xfrm>
            <a:off x="20" y="10"/>
            <a:ext cx="7537685" cy="6857990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E536F3B4-50F6-4C52-8F76-4EB1214719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82AE1C-2DFB-4EF9-AD1C-E8EB7CDD81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013433" y="2340864"/>
            <a:ext cx="3568661" cy="363448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buFont typeface="Wingdings 2" panose="05020102010507070707" pitchFamily="18" charset="2"/>
              <a:buChar char="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Python</a:t>
            </a:r>
          </a:p>
          <a:p>
            <a:pPr>
              <a:buFont typeface="Wingdings 2" panose="05020102010507070707" pitchFamily="18" charset="2"/>
              <a:buChar char="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SQLite</a:t>
            </a:r>
          </a:p>
          <a:p>
            <a:pPr>
              <a:buFont typeface="Wingdings 2" panose="05020102010507070707" pitchFamily="18" charset="2"/>
              <a:buChar char="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Jquery</a:t>
            </a:r>
          </a:p>
          <a:p>
            <a:pPr>
              <a:buFont typeface="Wingdings 2" panose="05020102010507070707" pitchFamily="18" charset="2"/>
              <a:buChar char="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Bootstrap</a:t>
            </a:r>
          </a:p>
          <a:p>
            <a:pPr>
              <a:buFont typeface="Wingdings 2" panose="05020102010507070707" pitchFamily="18" charset="2"/>
              <a:buChar char="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D3</a:t>
            </a:r>
          </a:p>
          <a:p>
            <a:pPr>
              <a:buFont typeface="Wingdings 2" panose="05020102010507070707" pitchFamily="18" charset="2"/>
              <a:buChar char="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Plotly</a:t>
            </a:r>
          </a:p>
          <a:p>
            <a:pPr>
              <a:buFont typeface="Wingdings 2" panose="05020102010507070707" pitchFamily="18" charset="2"/>
              <a:buChar char="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Leaflet</a:t>
            </a:r>
          </a:p>
          <a:p>
            <a:pPr>
              <a:buFont typeface="Wingdings 2" panose="05020102010507070707" pitchFamily="18" charset="2"/>
              <a:buChar char="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Datastic Style</a:t>
            </a:r>
          </a:p>
        </p:txBody>
      </p:sp>
    </p:spTree>
    <p:extLst>
      <p:ext uri="{BB962C8B-B14F-4D97-AF65-F5344CB8AC3E}">
        <p14:creationId xmlns:p14="http://schemas.microsoft.com/office/powerpoint/2010/main" val="11175034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26EA2-354B-46D8-AD08-100409112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34BE9C-EA8B-4D5D-BA9F-A4F5306D52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3DE091-AF7F-4AB8-9FBF-7C7A99F892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7295" y="1495629"/>
            <a:ext cx="4848755" cy="4026616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6D3A7F-2428-4F85-8C01-399DAAA9CC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38516" y="2701436"/>
            <a:ext cx="3031852" cy="3001392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Row counts matched the raw data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Filtered sets were validated against the raw data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Plots were validated at select sample data points</a:t>
            </a:r>
          </a:p>
        </p:txBody>
      </p:sp>
    </p:spTree>
    <p:extLst>
      <p:ext uri="{BB962C8B-B14F-4D97-AF65-F5344CB8AC3E}">
        <p14:creationId xmlns:p14="http://schemas.microsoft.com/office/powerpoint/2010/main" val="24121468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6C8E6EB-4C59-429B-97E4-72A058CFC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5B90362-AFCC-46A9-B41C-A257A8C5B3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71EF7F1-38BA-471D-8CD4-2A9AE8E35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BB56EB9-078F-4952-AC1F-149C7A0AE4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2020104020203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3772EE4-ED5E-4D3A-A306-B22CF8667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601200"/>
            <a:ext cx="3703320" cy="578936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3430B0-CDAD-4269-8618-724D73F65C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2280" y="944752"/>
            <a:ext cx="3259016" cy="146269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 b="0" kern="1200" cap="all">
                <a:latin typeface="+mj-lt"/>
                <a:ea typeface="+mj-ea"/>
                <a:cs typeface="+mj-cs"/>
              </a:rPr>
              <a:t>Next steps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0058680-D07C-4893-B2B7-91543F18AB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B42427A-0A1F-4A55-8705-D9179F1E0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2020104020203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E54A6FE-D8CB-48A3-900B-053D4EBD3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B57E80-3DC5-4E2D-8B0A-765D4DC10B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71513" y="2536031"/>
            <a:ext cx="3123783" cy="367193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buFont typeface="Wingdings 2" panose="05020102010507070707" pitchFamily="18" charset="2"/>
              <a:buChar char=""/>
            </a:pPr>
            <a:r>
              <a:rPr lang="en-US" dirty="0"/>
              <a:t>Performance optimization</a:t>
            </a:r>
            <a:endParaRPr lang="en-US"/>
          </a:p>
          <a:p>
            <a:pPr marL="285750" indent="-285750">
              <a:buFont typeface="Wingdings 2" panose="05020102010507070707" pitchFamily="18" charset="2"/>
              <a:buChar char=""/>
            </a:pPr>
            <a:r>
              <a:rPr lang="en-US" dirty="0"/>
              <a:t>Expand data to comparison by country</a:t>
            </a:r>
            <a:endParaRPr lang="en-US"/>
          </a:p>
          <a:p>
            <a:pPr marL="285750" indent="-285750">
              <a:buFont typeface="Wingdings 2" panose="05020102010507070707" pitchFamily="18" charset="2"/>
              <a:buChar char=""/>
            </a:pPr>
            <a:r>
              <a:rPr lang="en-US" dirty="0"/>
              <a:t>Analysis on weather and accidents</a:t>
            </a:r>
            <a:endParaRPr lang="en-US"/>
          </a:p>
          <a:p>
            <a:pPr marL="285750" indent="-285750">
              <a:buFont typeface="Wingdings 2" panose="05020102010507070707" pitchFamily="18" charset="2"/>
              <a:buChar char=""/>
            </a:pPr>
            <a:r>
              <a:rPr lang="en-US" dirty="0"/>
              <a:t>Aesthetics</a:t>
            </a:r>
            <a:endParaRPr lang="en-US"/>
          </a:p>
          <a:p>
            <a:pPr marL="285750" indent="-285750">
              <a:buFont typeface="Wingdings 2" panose="05020102010507070707" pitchFamily="18" charset="2"/>
              <a:buChar char=""/>
            </a:pPr>
            <a:r>
              <a:rPr lang="en-US" dirty="0"/>
              <a:t>Analysis on accidents per capita</a:t>
            </a:r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F07EC7D-51E8-428E-A476-8EA5AEBDA2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2657" r="1" b="9062"/>
          <a:stretch/>
        </p:blipFill>
        <p:spPr>
          <a:xfrm>
            <a:off x="4241830" y="601200"/>
            <a:ext cx="7503636" cy="5789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6073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8E019540-1104-4B12-9F83-45F586741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C47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9C786C-6762-4E2F-AE5B-19E21C1E72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3771" y="1066800"/>
            <a:ext cx="5727760" cy="4724400"/>
          </a:xfrm>
        </p:spPr>
        <p:txBody>
          <a:bodyPr anchor="ctr">
            <a:normAutofit/>
          </a:bodyPr>
          <a:lstStyle/>
          <a:p>
            <a:pPr algn="r"/>
            <a:r>
              <a:rPr lang="en-US" sz="5600" dirty="0">
                <a:solidFill>
                  <a:srgbClr val="FFFFFF">
                    <a:alpha val="90000"/>
                  </a:srgbClr>
                </a:solidFill>
              </a:rPr>
              <a:t>Questions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580CFD6-E44A-486A-9E73-D8D948F78A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171433" y="3396996"/>
            <a:ext cx="3703320" cy="6400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9915653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50EC9-7E7D-4648-AC38-2A7BCBFB2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The DataSet </a:t>
            </a:r>
          </a:p>
        </p:txBody>
      </p:sp>
      <p:graphicFrame>
        <p:nvGraphicFramePr>
          <p:cNvPr id="22" name="Content Placeholder 2" descr="SmartArt timeline">
            <a:extLst>
              <a:ext uri="{FF2B5EF4-FFF2-40B4-BE49-F238E27FC236}">
                <a16:creationId xmlns:a16="http://schemas.microsoft.com/office/drawing/2014/main" id="{6BF0F168-BD28-497A-AC13-24AB8C63829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27936514"/>
              </p:ext>
            </p:extLst>
          </p:nvPr>
        </p:nvGraphicFramePr>
        <p:xfrm>
          <a:off x="581025" y="2341563"/>
          <a:ext cx="11029950" cy="38142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8979486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DD651B61-325E-4E73-8445-38B0DE8AAA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42E5253-D3AC-4AC2-B766-8B34F13C2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10AE8D57-436A-4073-9A75-15BB5949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2852671-8EB6-4EAF-8AF8-65CF3FD66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26B4480E-B7FF-4481-890E-043A69AE6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79394E1F-0B5F-497D-B2A6-8383A2A548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8" y="457200"/>
            <a:ext cx="3703320" cy="5935133"/>
            <a:chOff x="438068" y="457200"/>
            <a:chExt cx="3703320" cy="5935133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1F1FF39A-AC3C-4066-9D4C-519AA22812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601201"/>
              <a:ext cx="3702134" cy="5791132"/>
            </a:xfrm>
            <a:prstGeom prst="rect">
              <a:avLst/>
            </a:prstGeom>
            <a:solidFill>
              <a:srgbClr val="465359">
                <a:alpha val="97000"/>
              </a:srgb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64C13BAB-7C00-4D21-A857-E3D41C0A2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rgbClr val="46535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F167566-2BFB-4821-87E1-A810B9461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1524001"/>
            <a:ext cx="3412067" cy="347838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Data Visualization</a:t>
            </a:r>
            <a:br>
              <a:rPr lang="en-US" sz="3600">
                <a:solidFill>
                  <a:srgbClr val="FFFFFF"/>
                </a:solidFill>
              </a:rPr>
            </a:br>
            <a:br>
              <a:rPr lang="en-US" sz="3600">
                <a:solidFill>
                  <a:srgbClr val="FFFFFF"/>
                </a:solidFill>
              </a:rPr>
            </a:br>
            <a:endParaRPr lang="en-US" sz="3600">
              <a:solidFill>
                <a:srgbClr val="FFFFFF"/>
              </a:solidFill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8CC1268-5FAC-4FE1-9261-29D87DE75D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65053" y="888778"/>
            <a:ext cx="6764864" cy="5056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2643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616864-F1AC-48AD-82A3-8104D4D09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it works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D14C602-68EC-41B7-9AC3-C5B7F98A706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679" y="933450"/>
            <a:ext cx="3523428" cy="2734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C9A661D7-AFA7-4A1B-81D2-AEEE6758E7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4735" y="3429000"/>
            <a:ext cx="7567316" cy="2415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7200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616864-F1AC-48AD-82A3-8104D4D09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Demonstration</a:t>
            </a:r>
          </a:p>
        </p:txBody>
      </p:sp>
      <p:pic>
        <p:nvPicPr>
          <p:cNvPr id="4" name="2020-04-06_18-30-10">
            <a:hlinkClick r:id="" action="ppaction://media"/>
            <a:extLst>
              <a:ext uri="{FF2B5EF4-FFF2-40B4-BE49-F238E27FC236}">
                <a16:creationId xmlns:a16="http://schemas.microsoft.com/office/drawing/2014/main" id="{20D95ADC-C290-49E3-9711-DF142DA203EF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272741" y="1285103"/>
            <a:ext cx="7754138" cy="4361935"/>
          </a:xfrm>
        </p:spPr>
      </p:pic>
    </p:spTree>
    <p:extLst>
      <p:ext uri="{BB962C8B-B14F-4D97-AF65-F5344CB8AC3E}">
        <p14:creationId xmlns:p14="http://schemas.microsoft.com/office/powerpoint/2010/main" val="1090363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494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E9751CB9-7B25-4EB8-9A6F-82F822549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1317383-CF3B-4B02-9512-BECBEF6362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1D4C7A0-6DF2-4F2D-A45D-F111582974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BF3943D-BCB6-4B31-809D-A005686483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9373A6F-2E1F-4613-8E1D-D68057D29F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2377" y="601200"/>
            <a:ext cx="3707477" cy="562497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77CFF3-FF07-4840-9662-C04C089A1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255" y="702155"/>
            <a:ext cx="3409783" cy="130036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Data Analysis: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Overall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1A22E3-414E-42EB-97B8-CD99564740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1255" y="2177142"/>
            <a:ext cx="3409782" cy="3823607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As expected the more densely populated areas have the high number of accidents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BBF9AD-97EC-4A4B-BD66-A6A829D248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2231" y="1686800"/>
            <a:ext cx="6831503" cy="3466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5101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F157B3-8894-4731-B1EA-A24E1B802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Analysis:</a:t>
            </a:r>
            <a:br>
              <a:rPr lang="en-US" dirty="0"/>
            </a:br>
            <a:r>
              <a:rPr lang="en-US" dirty="0"/>
              <a:t>Accidents by Time of Day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6335F28-FBE5-444E-A4D2-DE42F145CB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40481" y="2095536"/>
            <a:ext cx="2171888" cy="2827265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E522E9-3564-415B-A407-8708233C516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Looked at three State: CA, FL, NY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Most occurred during rush hour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FL and NY similar.  Both had more accidents in the morning (rush hour)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 stayed about the same between morning and evening with evening peaking a little higher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23CC05D-4612-43C6-87A4-A126B33A69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598" y="1076453"/>
            <a:ext cx="2156647" cy="27967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94B24B5-2668-4C4D-8AA2-5D8535EB0F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18001" y="3783919"/>
            <a:ext cx="2179509" cy="2651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3303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F157B3-8894-4731-B1EA-A24E1B802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Analysis:</a:t>
            </a:r>
            <a:br>
              <a:rPr lang="en-US" dirty="0"/>
            </a:br>
            <a:r>
              <a:rPr lang="en-US" dirty="0"/>
              <a:t>Accidents by Day of the week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E522E9-3564-415B-A407-8708233C516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Looked at three State: CA, FL, NY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Most occurred Monday through Friday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FL and NY similar.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 had significantly more on the weekends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8F6A69D3-6753-43ED-8D03-457B2C8574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38195" y="998009"/>
            <a:ext cx="2126164" cy="243099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3EF1EFB-AEC2-43BD-8889-6047B38A43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3314" y="2167780"/>
            <a:ext cx="1859441" cy="252243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00619FF-57A6-4E0F-9A62-FFED5B6C43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40199" y="3632804"/>
            <a:ext cx="2194750" cy="2613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0255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F157B3-8894-4731-B1EA-A24E1B802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Analysis:</a:t>
            </a:r>
            <a:br>
              <a:rPr lang="en-US" dirty="0"/>
            </a:br>
            <a:r>
              <a:rPr lang="en-US" dirty="0"/>
              <a:t>Top 10 dates accidents occur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E522E9-3564-415B-A407-8708233C516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Looked at three State: CA, FL, NY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FL more in the winter months October-December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NY no real pattern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 winter months (November through December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98CC7A0B-BC17-4E20-BEA6-71F5592EDE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97935" y="933450"/>
            <a:ext cx="2286198" cy="232430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C07BACF-02A6-49F7-9714-DE6FCD8A92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4133" y="2350461"/>
            <a:ext cx="2179509" cy="249957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4196ADC-F9CC-437A-B0EB-F0580D94A8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2552" y="3984988"/>
            <a:ext cx="2248095" cy="2446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794391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Aspect">
      <a:dk1>
        <a:sysClr val="windowText" lastClr="000000"/>
      </a:dk1>
      <a:lt1>
        <a:sysClr val="window" lastClr="FFFFFF"/>
      </a:lt1>
      <a:dk2>
        <a:srgbClr val="585753"/>
      </a:dk2>
      <a:lt2>
        <a:srgbClr val="EBDDC3"/>
      </a:lt2>
      <a:accent1>
        <a:srgbClr val="71B9E4"/>
      </a:accent1>
      <a:accent2>
        <a:srgbClr val="E25D3C"/>
      </a:accent2>
      <a:accent3>
        <a:srgbClr val="BDB59D"/>
      </a:accent3>
      <a:accent4>
        <a:srgbClr val="A5AB81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Dividend">
      <a:majorFont>
        <a:latin typeface="Franklin Gothic Demi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ppt/theme/themeOverride1.xml><?xml version="1.0" encoding="utf-8"?>
<a:themeOverride xmlns:a="http://schemas.openxmlformats.org/drawingml/2006/main">
  <a:clrScheme name="DividendVTI">
    <a:dk1>
      <a:sysClr val="windowText" lastClr="000000"/>
    </a:dk1>
    <a:lt1>
      <a:sysClr val="window" lastClr="FFFFFF"/>
    </a:lt1>
    <a:dk2>
      <a:srgbClr val="3D3D3D"/>
    </a:dk2>
    <a:lt2>
      <a:srgbClr val="EBEBEB"/>
    </a:lt2>
    <a:accent1>
      <a:srgbClr val="ED8428"/>
    </a:accent1>
    <a:accent2>
      <a:srgbClr val="E6C46D"/>
    </a:accent2>
    <a:accent3>
      <a:srgbClr val="537685"/>
    </a:accent3>
    <a:accent4>
      <a:srgbClr val="969FA7"/>
    </a:accent4>
    <a:accent5>
      <a:srgbClr val="A9C37C"/>
    </a:accent5>
    <a:accent6>
      <a:srgbClr val="5A8071"/>
    </a:accent6>
    <a:hlink>
      <a:srgbClr val="828282"/>
    </a:hlink>
    <a:folHlink>
      <a:srgbClr val="A5A5A5"/>
    </a:folHlink>
  </a:clrScheme>
</a:themeOverride>
</file>

<file path=ppt/theme/themeOverride2.xml><?xml version="1.0" encoding="utf-8"?>
<a:themeOverride xmlns:a="http://schemas.openxmlformats.org/drawingml/2006/main">
  <a:clrScheme name="DividendVTI">
    <a:dk1>
      <a:sysClr val="windowText" lastClr="000000"/>
    </a:dk1>
    <a:lt1>
      <a:sysClr val="window" lastClr="FFFFFF"/>
    </a:lt1>
    <a:dk2>
      <a:srgbClr val="3D3D3D"/>
    </a:dk2>
    <a:lt2>
      <a:srgbClr val="EBEBEB"/>
    </a:lt2>
    <a:accent1>
      <a:srgbClr val="ED8428"/>
    </a:accent1>
    <a:accent2>
      <a:srgbClr val="E6C46D"/>
    </a:accent2>
    <a:accent3>
      <a:srgbClr val="537685"/>
    </a:accent3>
    <a:accent4>
      <a:srgbClr val="969FA7"/>
    </a:accent4>
    <a:accent5>
      <a:srgbClr val="A9C37C"/>
    </a:accent5>
    <a:accent6>
      <a:srgbClr val="5A8071"/>
    </a:accent6>
    <a:hlink>
      <a:srgbClr val="828282"/>
    </a:hlink>
    <a:folHlink>
      <a:srgbClr val="A5A5A5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2455B2D-BAB7-438A-85DA-0266A24CB79F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D8C6403A-684A-431F-8F36-A24C99E2866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DF95FD5-1F25-4FA5-84C8-2AB1AFB896F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296</Words>
  <Application>Microsoft Office PowerPoint</Application>
  <PresentationFormat>Widescreen</PresentationFormat>
  <Paragraphs>63</Paragraphs>
  <Slides>13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Franklin Gothic Book</vt:lpstr>
      <vt:lpstr>Franklin Gothic Demi</vt:lpstr>
      <vt:lpstr>Wingdings</vt:lpstr>
      <vt:lpstr>Wingdings 2</vt:lpstr>
      <vt:lpstr>DividendVTI</vt:lpstr>
      <vt:lpstr>US Traffic Accidents in 2019:</vt:lpstr>
      <vt:lpstr>The DataSet </vt:lpstr>
      <vt:lpstr>Data Visualization  </vt:lpstr>
      <vt:lpstr>How it works</vt:lpstr>
      <vt:lpstr>Demonstration</vt:lpstr>
      <vt:lpstr>Data Analysis: Overall</vt:lpstr>
      <vt:lpstr>Data Analysis: Accidents by Time of Day</vt:lpstr>
      <vt:lpstr>Data Analysis: Accidents by Day of the week</vt:lpstr>
      <vt:lpstr>Data Analysis: Top 10 dates accidents occur</vt:lpstr>
      <vt:lpstr>Under the hood</vt:lpstr>
      <vt:lpstr>Testing</vt:lpstr>
      <vt:lpstr>Next steps</vt:lpstr>
      <vt:lpstr>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2020-04-06T21:28:21Z</dcterms:created>
  <dcterms:modified xsi:type="dcterms:W3CDTF">2020-04-07T17:56:25Z</dcterms:modified>
</cp:coreProperties>
</file>